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2"/>
  </p:notesMasterIdLst>
  <p:sldIdLst>
    <p:sldId id="303" r:id="rId2"/>
    <p:sldId id="307" r:id="rId3"/>
    <p:sldId id="327" r:id="rId4"/>
    <p:sldId id="328" r:id="rId5"/>
    <p:sldId id="308" r:id="rId6"/>
    <p:sldId id="321" r:id="rId7"/>
    <p:sldId id="309" r:id="rId8"/>
    <p:sldId id="306" r:id="rId9"/>
    <p:sldId id="322" r:id="rId10"/>
    <p:sldId id="310" r:id="rId11"/>
    <p:sldId id="323" r:id="rId12"/>
    <p:sldId id="324" r:id="rId13"/>
    <p:sldId id="311" r:id="rId14"/>
    <p:sldId id="325" r:id="rId15"/>
    <p:sldId id="326" r:id="rId16"/>
    <p:sldId id="312" r:id="rId17"/>
    <p:sldId id="331" r:id="rId18"/>
    <p:sldId id="332" r:id="rId19"/>
    <p:sldId id="313" r:id="rId20"/>
    <p:sldId id="333" r:id="rId21"/>
    <p:sldId id="334" r:id="rId22"/>
    <p:sldId id="314" r:id="rId23"/>
    <p:sldId id="320" r:id="rId24"/>
    <p:sldId id="318" r:id="rId25"/>
    <p:sldId id="319" r:id="rId26"/>
    <p:sldId id="315" r:id="rId27"/>
    <p:sldId id="329" r:id="rId28"/>
    <p:sldId id="330" r:id="rId29"/>
    <p:sldId id="338" r:id="rId30"/>
    <p:sldId id="350" r:id="rId31"/>
    <p:sldId id="339" r:id="rId32"/>
    <p:sldId id="356" r:id="rId33"/>
    <p:sldId id="358" r:id="rId34"/>
    <p:sldId id="359" r:id="rId35"/>
    <p:sldId id="360" r:id="rId36"/>
    <p:sldId id="361" r:id="rId37"/>
    <p:sldId id="362" r:id="rId38"/>
    <p:sldId id="363" r:id="rId39"/>
    <p:sldId id="351" r:id="rId40"/>
    <p:sldId id="364" r:id="rId41"/>
    <p:sldId id="365" r:id="rId42"/>
    <p:sldId id="366" r:id="rId43"/>
    <p:sldId id="367" r:id="rId44"/>
    <p:sldId id="368" r:id="rId45"/>
    <p:sldId id="352" r:id="rId46"/>
    <p:sldId id="369" r:id="rId47"/>
    <p:sldId id="370" r:id="rId48"/>
    <p:sldId id="335" r:id="rId49"/>
    <p:sldId id="336" r:id="rId50"/>
    <p:sldId id="337" r:id="rId51"/>
  </p:sldIdLst>
  <p:sldSz cx="9144000" cy="5143500" type="screen16x9"/>
  <p:notesSz cx="6858000" cy="9144000"/>
  <p:embeddedFontLst>
    <p:embeddedFont>
      <p:font typeface="Arvo" panose="02000000000000000000" pitchFamily="2" charset="77"/>
      <p:regular r:id="rId53"/>
      <p:bold r:id="rId54"/>
      <p:italic r:id="rId55"/>
      <p:boldItalic r:id="rId56"/>
    </p:embeddedFont>
    <p:embeddedFont>
      <p:font typeface="Bodoni" pitchFamily="2" charset="0"/>
      <p:regular r:id="rId57"/>
      <p:bold r:id="rId58"/>
      <p:italic r:id="rId59"/>
      <p:boldItalic r:id="rId60"/>
    </p:embeddedFont>
    <p:embeddedFont>
      <p:font typeface="Ubuntu" panose="020B0504030602030204" pitchFamily="34" charset="0"/>
      <p:regular r:id="rId61"/>
      <p:bold r:id="rId62"/>
      <p:italic r:id="rId63"/>
      <p:boldItalic r:id="rId64"/>
    </p:embeddedFont>
    <p:embeddedFont>
      <p:font typeface="Ubuntu Light" panose="020B030403060203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17BE4-9070-4D1C-883C-7279124D80C1}">
  <a:tblStyle styleId="{E6517BE4-9070-4D1C-883C-7279124D8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545"/>
    <p:restoredTop sz="94697"/>
  </p:normalViewPr>
  <p:slideViewPr>
    <p:cSldViewPr snapToGrid="0">
      <p:cViewPr>
        <p:scale>
          <a:sx n="96" d="100"/>
          <a:sy n="96" d="100"/>
        </p:scale>
        <p:origin x="136" y="2944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1.fntdata"/><Relationship Id="rId68" Type="http://schemas.openxmlformats.org/officeDocument/2006/relationships/font" Target="fonts/font16.fntdata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66" Type="http://schemas.openxmlformats.org/officeDocument/2006/relationships/font" Target="fonts/font14.fntdata"/><Relationship Id="rId5" Type="http://schemas.openxmlformats.org/officeDocument/2006/relationships/slide" Target="slides/slide4.xml"/><Relationship Id="rId61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64" Type="http://schemas.openxmlformats.org/officeDocument/2006/relationships/font" Target="fonts/font1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7.fntdata"/><Relationship Id="rId67" Type="http://schemas.openxmlformats.org/officeDocument/2006/relationships/font" Target="fonts/font1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font" Target="fonts/font10.fntdata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font" Target="fonts/font8.fntdata"/><Relationship Id="rId65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456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67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426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246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442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09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7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059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99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11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0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1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4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92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7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5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60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sz="24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9" r:id="rId3"/>
    <p:sldLayoutId id="2147483661" r:id="rId4"/>
    <p:sldLayoutId id="2147483662" r:id="rId5"/>
    <p:sldLayoutId id="2147483664" r:id="rId6"/>
    <p:sldLayoutId id="2147483665" r:id="rId7"/>
    <p:sldLayoutId id="214748366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CBF4-BCF2-BF4D-AF65-15CBA380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650" y="1856275"/>
            <a:ext cx="6157800" cy="1220300"/>
          </a:xfrm>
        </p:spPr>
        <p:txBody>
          <a:bodyPr/>
          <a:lstStyle/>
          <a:p>
            <a:r>
              <a:rPr lang="en-US" dirty="0"/>
              <a:t>Visualization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42B4-8605-7D4A-BF08-5A4E58F48914}"/>
              </a:ext>
            </a:extLst>
          </p:cNvPr>
          <p:cNvSpPr txBox="1"/>
          <p:nvPr/>
        </p:nvSpPr>
        <p:spPr>
          <a:xfrm>
            <a:off x="1671638" y="3233737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Seminar in Computer Graphics 2019</a:t>
            </a:r>
          </a:p>
          <a:p>
            <a:r>
              <a:rPr lang="en-US" dirty="0">
                <a:solidFill>
                  <a:schemeClr val="bg1"/>
                </a:solidFill>
              </a:rPr>
              <a:t>David Bauer &amp; Lukas </a:t>
            </a:r>
            <a:r>
              <a:rPr lang="en-US" dirty="0" err="1">
                <a:solidFill>
                  <a:schemeClr val="bg1"/>
                </a:solidFill>
              </a:rPr>
              <a:t>Masopust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8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Regional Relevance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Samek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[4]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8375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Regional Relevance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Heatmap-Based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Sensitivity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Deconvolution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Relevance (LRP)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C929A8-5EA5-6746-B0E2-191B4C86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1" y="290825"/>
            <a:ext cx="4128247" cy="4372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61D865-DEB2-D340-95E0-47A81B5D56B1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288407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150DD-ABE1-E14A-BEA7-55EB6BA2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864"/>
            <a:ext cx="9144000" cy="3979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C019B-0DC2-AA4C-8709-0E44AF7C3EAD}"/>
              </a:ext>
            </a:extLst>
          </p:cNvPr>
          <p:cNvSpPr/>
          <p:nvPr/>
        </p:nvSpPr>
        <p:spPr>
          <a:xfrm>
            <a:off x="4380281" y="456163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0882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Multifaceted Feature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Nguyen et al. 2016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[5]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1456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Multifaceted Feature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Multiple Features per Neuron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Facet Clustering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Reconstructing ‘Ideal’ 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C98108-BDB2-AF45-82BC-E8E55EDD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25" y="249223"/>
            <a:ext cx="3714883" cy="4413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907C9F-5537-3C47-9068-3EE78433A49A}"/>
              </a:ext>
            </a:extLst>
          </p:cNvPr>
          <p:cNvSpPr/>
          <p:nvPr/>
        </p:nvSpPr>
        <p:spPr>
          <a:xfrm>
            <a:off x="6773847" y="470612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7961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BF174-8E9E-9D48-85FE-DC67DBAC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3"/>
          <a:stretch/>
        </p:blipFill>
        <p:spPr>
          <a:xfrm>
            <a:off x="369093" y="63873"/>
            <a:ext cx="8405813" cy="50157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99296E-2E85-ED4A-9695-6B00DEEBDFA4}"/>
              </a:ext>
            </a:extLst>
          </p:cNvPr>
          <p:cNvSpPr/>
          <p:nvPr/>
        </p:nvSpPr>
        <p:spPr>
          <a:xfrm>
            <a:off x="8186221" y="477184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4537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31579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 err="1"/>
              <a:t>CNNVis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Liu et al. 2016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[6]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056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CNNVis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Layer-Wise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Neuron-Wise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Edge Weighting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Relevance Grading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A78070-78FE-F447-80A2-50E19AF9091C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4D001-6C21-3448-B1D7-C6E02683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55" y="1334700"/>
            <a:ext cx="4090990" cy="247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53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728AD2-9B27-6649-84D7-A0E3441710D9}"/>
              </a:ext>
            </a:extLst>
          </p:cNvPr>
          <p:cNvSpPr/>
          <p:nvPr/>
        </p:nvSpPr>
        <p:spPr>
          <a:xfrm>
            <a:off x="4380281" y="459907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EE004-CFBD-3F41-86FC-8784350E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544423"/>
            <a:ext cx="8579224" cy="38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/>
              <a:t>Analyzing DGMs</a:t>
            </a: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Liu et al. 2018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[7]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8953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800" dirty="0"/>
              <a:t>TensorFlow’s Visualization API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Wongsuphasawat et al. 2018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[1]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09126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Analyzing DGMs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Multi-Level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Node Credit Assignment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Dataflow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Blue-Noise Sampling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564BEA-118D-C040-9E50-A1E797F190C2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BCFBD-B81A-5640-AA2D-867476F3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4" y="768158"/>
            <a:ext cx="3877031" cy="1359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EBC7A0-DDB5-D14F-AB9C-2D91A36C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9" y="2274074"/>
            <a:ext cx="3671101" cy="2101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5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B5BED8-5FCF-8A42-88F4-332E01F5C2F3}"/>
              </a:ext>
            </a:extLst>
          </p:cNvPr>
          <p:cNvSpPr/>
          <p:nvPr/>
        </p:nvSpPr>
        <p:spPr>
          <a:xfrm>
            <a:off x="4380280" y="461929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3A74-0CDB-AD46-8344-525C7F8D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370313"/>
            <a:ext cx="8041341" cy="2661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89A8C-92DE-5748-9D54-70EEA582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114"/>
            <a:ext cx="9144000" cy="12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 err="1"/>
              <a:t>GANViz</a:t>
            </a:r>
            <a:r>
              <a:rPr lang="en-US" sz="4800" dirty="0"/>
              <a:t>: Visual Analytics for GANs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Wang et al. 2015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[8]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980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410-BA94-E541-BFFB-CBDA222D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GANZViz’s</a:t>
            </a:r>
            <a:r>
              <a:rPr lang="en-US" dirty="0"/>
              <a:t>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A5E06-7607-4B4A-9415-675168DA8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86" y="1967454"/>
            <a:ext cx="3507914" cy="2502000"/>
          </a:xfrm>
        </p:spPr>
        <p:txBody>
          <a:bodyPr/>
          <a:lstStyle/>
          <a:p>
            <a:pPr algn="l"/>
            <a:r>
              <a:rPr lang="en-US" sz="1800" dirty="0"/>
              <a:t>Loss Function of G and D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Probability Values of D</a:t>
            </a:r>
          </a:p>
          <a:p>
            <a:pPr marL="139700" indent="0" algn="l">
              <a:buNone/>
            </a:pPr>
            <a:endParaRPr lang="en-US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1F987F-43E0-9343-ABA8-AFA4511C166A}"/>
              </a:ext>
            </a:extLst>
          </p:cNvPr>
          <p:cNvSpPr txBox="1">
            <a:spLocks/>
          </p:cNvSpPr>
          <p:nvPr/>
        </p:nvSpPr>
        <p:spPr>
          <a:xfrm>
            <a:off x="4572000" y="1967454"/>
            <a:ext cx="3870985" cy="151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l"/>
            <a:r>
              <a:rPr lang="en-US" sz="1800" dirty="0"/>
              <a:t>Activations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Area Under Curve (AUC)</a:t>
            </a:r>
          </a:p>
        </p:txBody>
      </p:sp>
    </p:spTree>
    <p:extLst>
      <p:ext uri="{BB962C8B-B14F-4D97-AF65-F5344CB8AC3E}">
        <p14:creationId xmlns:p14="http://schemas.microsoft.com/office/powerpoint/2010/main" val="356957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32F12-5714-E841-A1B4-AC2058D4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7" y="256528"/>
            <a:ext cx="7142025" cy="4630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632BF4-B3C5-BC42-85A4-62D07BEBC3CA}"/>
              </a:ext>
            </a:extLst>
          </p:cNvPr>
          <p:cNvSpPr/>
          <p:nvPr/>
        </p:nvSpPr>
        <p:spPr>
          <a:xfrm>
            <a:off x="4380280" y="473308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2771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303A2-50CF-B04D-8479-1D423BFA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2" y="252764"/>
            <a:ext cx="7153636" cy="46379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798F11-B71B-1D47-B00D-E3C89C95505F}"/>
              </a:ext>
            </a:extLst>
          </p:cNvPr>
          <p:cNvSpPr/>
          <p:nvPr/>
        </p:nvSpPr>
        <p:spPr>
          <a:xfrm>
            <a:off x="4380281" y="478193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810696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Loss Landscapes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[9]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780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Loss Landscapes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1-3D Loss Representation</a:t>
            </a:r>
          </a:p>
          <a:p>
            <a:pPr marL="0" indent="0" algn="l"/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Dimensionality Reduction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Skip-Connections </a:t>
            </a:r>
            <a:r>
              <a:rPr lang="en-US" sz="1600" dirty="0">
                <a:sym typeface="Wingdings" pitchFamily="2" charset="2"/>
              </a:rPr>
              <a:t> Smoothness</a:t>
            </a: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814D30-1BEE-5342-AD28-03A7F0B774C4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1DACB-4652-E94A-8770-F452B05E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08" y="956728"/>
            <a:ext cx="3708083" cy="3140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87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E3B0AE-8B37-8149-A9F6-E07DB82CCA05}"/>
              </a:ext>
            </a:extLst>
          </p:cNvPr>
          <p:cNvSpPr/>
          <p:nvPr/>
        </p:nvSpPr>
        <p:spPr>
          <a:xfrm>
            <a:off x="4380281" y="447349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7944D-1F46-D24F-BF70-55443DD5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04364"/>
            <a:ext cx="4094316" cy="2312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4EC8F-3B90-7A4F-929E-4F5C6E76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77" y="1063445"/>
            <a:ext cx="3203762" cy="27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Comparison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7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TensorFlow’s Visualization API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Whole Networks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Flow Layout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Omission of Non-Critical Operations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Clustered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Omission and Extraction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7B8D39-9855-A045-8C0E-E5F76685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48" y="327650"/>
            <a:ext cx="4346452" cy="4362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2ACFBB-1FB8-0F41-AEE0-C801A006AA55}"/>
              </a:ext>
            </a:extLst>
          </p:cNvPr>
          <p:cNvSpPr/>
          <p:nvPr/>
        </p:nvSpPr>
        <p:spPr>
          <a:xfrm>
            <a:off x="6779055" y="466196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2953323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59A7-28D0-4749-B971-AA86F113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03D39-4006-9D43-84DB-A5F0C0F26B3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178338" y="1633212"/>
            <a:ext cx="2113500" cy="644700"/>
          </a:xfrm>
        </p:spPr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8899E9-F494-3548-BF93-80A00824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527" y="2277912"/>
            <a:ext cx="2380129" cy="1112400"/>
          </a:xfrm>
        </p:spPr>
        <p:txBody>
          <a:bodyPr/>
          <a:lstStyle/>
          <a:p>
            <a:r>
              <a:rPr lang="en-US" dirty="0"/>
              <a:t>Network Architecture</a:t>
            </a:r>
          </a:p>
          <a:p>
            <a:r>
              <a:rPr lang="en-US" dirty="0"/>
              <a:t>Edge Weight</a:t>
            </a:r>
          </a:p>
          <a:p>
            <a:r>
              <a:rPr lang="en-US" dirty="0"/>
              <a:t>Convolutional Filters</a:t>
            </a:r>
          </a:p>
          <a:p>
            <a:r>
              <a:rPr lang="en-US" dirty="0"/>
              <a:t>Activations</a:t>
            </a:r>
          </a:p>
          <a:p>
            <a:r>
              <a:rPr lang="en-US" dirty="0"/>
              <a:t>Errors and Loss</a:t>
            </a:r>
          </a:p>
          <a:p>
            <a:r>
              <a:rPr lang="en-US" dirty="0"/>
              <a:t>Model Metrics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A8C09-BA39-FE49-A9A6-1DB0ADE8C12F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3556939" y="1633212"/>
            <a:ext cx="2113500" cy="644700"/>
          </a:xfrm>
        </p:spPr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10D64C-893A-A141-AD52-5C4C36FE7B3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88659" y="2277912"/>
            <a:ext cx="2380129" cy="1112400"/>
          </a:xfrm>
        </p:spPr>
        <p:txBody>
          <a:bodyPr/>
          <a:lstStyle/>
          <a:p>
            <a:r>
              <a:rPr lang="en-US" dirty="0"/>
              <a:t>Node-Link Diagrams</a:t>
            </a:r>
          </a:p>
          <a:p>
            <a:r>
              <a:rPr lang="en-US" dirty="0"/>
              <a:t>Dimensionality Reduction and Scatter Plots</a:t>
            </a:r>
          </a:p>
          <a:p>
            <a:r>
              <a:rPr lang="en-US" dirty="0"/>
              <a:t>Line Charts</a:t>
            </a:r>
          </a:p>
          <a:p>
            <a:r>
              <a:rPr lang="en-US" dirty="0"/>
              <a:t>Notable Interactivity</a:t>
            </a:r>
          </a:p>
          <a:p>
            <a:r>
              <a:rPr lang="en-US" dirty="0"/>
              <a:t>Feature Visualization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94140F-A548-C947-BDA7-EC5B7C2C4F5A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5935540" y="1610438"/>
            <a:ext cx="2113500" cy="644700"/>
          </a:xfrm>
        </p:spPr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8C2EB1-8224-E841-9827-7F77CD6DDEE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55343" y="2277912"/>
            <a:ext cx="2380129" cy="1112400"/>
          </a:xfrm>
        </p:spPr>
        <p:txBody>
          <a:bodyPr/>
          <a:lstStyle/>
          <a:p>
            <a:r>
              <a:rPr lang="en-US" dirty="0"/>
              <a:t>During Training (Online)</a:t>
            </a:r>
          </a:p>
          <a:p>
            <a:r>
              <a:rPr lang="en-US" dirty="0"/>
              <a:t>After Training (Offline)</a:t>
            </a:r>
          </a:p>
        </p:txBody>
      </p:sp>
    </p:spTree>
    <p:extLst>
      <p:ext uri="{BB962C8B-B14F-4D97-AF65-F5344CB8AC3E}">
        <p14:creationId xmlns:p14="http://schemas.microsoft.com/office/powerpoint/2010/main" val="426826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C0A16-8BB9-F145-95BA-605BCDA8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8" r="-1"/>
          <a:stretch/>
        </p:blipFill>
        <p:spPr>
          <a:xfrm rot="16200000">
            <a:off x="3029844" y="-1879466"/>
            <a:ext cx="3084311" cy="89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0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7A298-B76F-C34A-9E32-8C60E05A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23" y="1454085"/>
            <a:ext cx="3001553" cy="3012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072776" y="415891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414485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Neural Network Edges and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754402" y="415891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B6B4-6309-7048-8BFA-5EF778FF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8" y="1308589"/>
            <a:ext cx="4364804" cy="31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36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754402" y="415891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B6B4-6309-7048-8BFA-5EF778FF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8" y="1308589"/>
            <a:ext cx="4364804" cy="3158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0907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398293" y="414495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BF80F-5258-0D45-9FAD-F7EB05F7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07" y="1364661"/>
            <a:ext cx="5652586" cy="30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9605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Activations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544628" y="40927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266B5-BBB2-454D-B944-F0388BA5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1" y="1387886"/>
            <a:ext cx="5945257" cy="301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33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Errors and Loss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303060" y="40927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F358C-249A-AE4B-BDFC-21C315C8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40" y="1445315"/>
            <a:ext cx="3462120" cy="295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710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B316B-4413-0F40-A31D-F98B80A4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1604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157BC-CCA7-074E-B26F-8F24618C9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5" r="48938"/>
          <a:stretch/>
        </p:blipFill>
        <p:spPr>
          <a:xfrm rot="16200000">
            <a:off x="3428880" y="-1885952"/>
            <a:ext cx="2286239" cy="891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7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12D8A-6B4E-5747-AE23-8A0D275A7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82"/>
          <a:stretch/>
        </p:blipFill>
        <p:spPr>
          <a:xfrm>
            <a:off x="658464" y="416496"/>
            <a:ext cx="3711830" cy="431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4CB21-9396-4E45-A457-426158862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23" b="245"/>
          <a:stretch/>
        </p:blipFill>
        <p:spPr>
          <a:xfrm>
            <a:off x="4773708" y="416496"/>
            <a:ext cx="3711830" cy="43615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060603-7DFE-A242-8417-3DFFAE816E4E}"/>
              </a:ext>
            </a:extLst>
          </p:cNvPr>
          <p:cNvSpPr/>
          <p:nvPr/>
        </p:nvSpPr>
        <p:spPr>
          <a:xfrm>
            <a:off x="4581989" y="477808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63833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Node Link Diagrams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4380281" y="398890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A12E1-D747-3E4C-8986-134836FB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8" y="1466297"/>
            <a:ext cx="7435824" cy="252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2911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Dimensionality Reduction and Scatter Plots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7C956-3762-D14C-B0F0-4FFF7E193BE6}"/>
              </a:ext>
            </a:extLst>
          </p:cNvPr>
          <p:cNvSpPr/>
          <p:nvPr/>
        </p:nvSpPr>
        <p:spPr>
          <a:xfrm>
            <a:off x="7290198" y="425776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E72AF-5E10-1F46-AFBF-10B80783F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3"/>
          <a:stretch/>
        </p:blipFill>
        <p:spPr>
          <a:xfrm>
            <a:off x="1853802" y="1321642"/>
            <a:ext cx="5436396" cy="324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056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Line Charts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71814-65B4-904F-811B-6E0A7C865DCF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410A8-235C-784F-ACFF-2250FAB1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0961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Notable Interactivity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7398293" y="414495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8B3FF-5434-A846-BC6B-5AB8C7AF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07" y="1364661"/>
            <a:ext cx="5652586" cy="3088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4899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Feature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7740650" y="413170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1E34-5B47-594E-B74F-5EF58EA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258404"/>
            <a:ext cx="6337300" cy="328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7281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9267F-1784-1747-9C22-888F4B4AB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03"/>
          <a:stretch/>
        </p:blipFill>
        <p:spPr>
          <a:xfrm rot="16200000">
            <a:off x="4108172" y="-1870037"/>
            <a:ext cx="927653" cy="8883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876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During Training (Online)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442D3-EFFA-D540-8BA8-80EEE237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99B732-9EA5-1946-A5A7-B98CA43A4299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9104560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After Training (Offline)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8178128" y="413170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DB1A-42C4-F244-B3BE-EAF85BBF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92" y="1323985"/>
            <a:ext cx="7158216" cy="3115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918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9"/>
          <p:cNvSpPr txBox="1">
            <a:spLocks noGrp="1"/>
          </p:cNvSpPr>
          <p:nvPr>
            <p:ph type="body" idx="4294967295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34343"/>
              </a:solidFill>
            </a:endParaRPr>
          </a:p>
        </p:txBody>
      </p:sp>
      <p:cxnSp>
        <p:nvCxnSpPr>
          <p:cNvPr id="915" name="Google Shape;915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59"/>
          <p:cNvSpPr txBox="1">
            <a:spLocks noGrp="1"/>
          </p:cNvSpPr>
          <p:nvPr>
            <p:ph type="ctrTitle"/>
          </p:nvPr>
        </p:nvSpPr>
        <p:spPr>
          <a:xfrm>
            <a:off x="2870950" y="2145000"/>
            <a:ext cx="34020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>
                <a:solidFill>
                  <a:srgbClr val="434343"/>
                </a:solidFill>
              </a:rPr>
              <a:t>Questions?</a:t>
            </a:r>
            <a:endParaRPr i="1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735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Sources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body" idx="1"/>
          </p:nvPr>
        </p:nvSpPr>
        <p:spPr>
          <a:xfrm>
            <a:off x="665821" y="1397200"/>
            <a:ext cx="7745558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de-AT" dirty="0">
                <a:solidFill>
                  <a:srgbClr val="999999"/>
                </a:solidFill>
              </a:rPr>
              <a:t>[1]</a:t>
            </a:r>
            <a:r>
              <a:rPr lang="en-US" dirty="0"/>
              <a:t> WONGSUPHASAWAT, K., SMILKOV, D., WEXLER, J., WILSON, J., MANE, D., FRITZ, D., KRISHNAN, D., VIEGAS, F. B., AND WATTENBERG, M. 2018. Visualizing Dataflow Graphs of Deep Learning Mod- </a:t>
            </a:r>
            <a:r>
              <a:rPr lang="en-US" dirty="0" err="1"/>
              <a:t>els</a:t>
            </a:r>
            <a:r>
              <a:rPr lang="en-US" dirty="0"/>
              <a:t> in TensorFlow. vol. 24. </a:t>
            </a:r>
            <a:r>
              <a:rPr lang="en-US" dirty="0" err="1"/>
              <a:t>jan</a:t>
            </a:r>
            <a:r>
              <a:rPr lang="en-US" dirty="0"/>
              <a:t>, 1–12. </a:t>
            </a:r>
            <a:endParaRPr lang="de-AT" dirty="0"/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de-AT" dirty="0"/>
              <a:t>[2] </a:t>
            </a:r>
            <a:r>
              <a:rPr lang="en-US" dirty="0"/>
              <a:t>SMILKOV, D., CARTER, S., SCULLEY, D., VIE ́GAS, F. B., AND WATTENBERG, M. 2017. Direct- Manipulation Visualization of Deep Networks. </a:t>
            </a:r>
            <a:r>
              <a:rPr lang="en-US" dirty="0" err="1"/>
              <a:t>aug.</a:t>
            </a:r>
            <a:r>
              <a:rPr lang="en-US" dirty="0"/>
              <a:t>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[3] YOSINSKI, J., CLUNE, J., NGUYEN, A., FUCHS, T., AND LIPSON, H. 2015. Understanding neural networks through deep visualization.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[4] SAMEK, W., BINDER, A., MONTAVON, G., LA- PUSCHKIN, S., AND MULLER, K.-R. 2017. </a:t>
            </a:r>
            <a:r>
              <a:rPr lang="en-US" dirty="0" err="1"/>
              <a:t>Evaluat</a:t>
            </a:r>
            <a:r>
              <a:rPr lang="en-US" dirty="0"/>
              <a:t>- </a:t>
            </a:r>
            <a:r>
              <a:rPr lang="en-US" dirty="0" err="1"/>
              <a:t>ing</a:t>
            </a:r>
            <a:r>
              <a:rPr lang="en-US" dirty="0"/>
              <a:t> the Visualization of What a Deep Neural Network Has Learned. vol. 28. </a:t>
            </a:r>
            <a:r>
              <a:rPr lang="en-US" dirty="0" err="1"/>
              <a:t>nov</a:t>
            </a:r>
            <a:r>
              <a:rPr lang="en-US" dirty="0"/>
              <a:t>, 2660–2673.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[5] NGUYEN, A., YOSINSKI, J., AND CLUNE, J. 2016. Multifaceted Feature Visualization: Uncovering the Different Types of Features Learned By Each Neuron in Deep Neural Networks.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62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800" dirty="0"/>
              <a:t>TensorFlow Playground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Smilkov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[2]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462654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Sources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body" idx="1"/>
          </p:nvPr>
        </p:nvSpPr>
        <p:spPr>
          <a:xfrm>
            <a:off x="665821" y="1397200"/>
            <a:ext cx="7745558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de-AT" dirty="0">
                <a:solidFill>
                  <a:srgbClr val="999999"/>
                </a:solidFill>
              </a:rPr>
              <a:t>[6]</a:t>
            </a:r>
            <a:r>
              <a:rPr lang="en-US" dirty="0"/>
              <a:t> LIU, M., SHI, J., LI, Z., LI, C., ZHU, J., AND LIU, S. 2016. Towards better analysis of deep convolutional neural networks. </a:t>
            </a:r>
            <a:r>
              <a:rPr lang="en-US" i="1" dirty="0"/>
              <a:t>IEEE transactions on visualization and computer graphics 23</a:t>
            </a:r>
            <a:r>
              <a:rPr lang="en-US" dirty="0"/>
              <a:t>, 1, 91–100. </a:t>
            </a:r>
          </a:p>
          <a:p>
            <a:pPr marL="139700" indent="0" algn="l">
              <a:buNone/>
            </a:pPr>
            <a:r>
              <a:rPr lang="en-US" dirty="0"/>
              <a:t>[7] LIU, M., SHI, J., CAO, K., ZHU, J., AND LIU, S. 2018. Analyzing the training processes of deep gen- </a:t>
            </a:r>
            <a:r>
              <a:rPr lang="en-US" dirty="0" err="1"/>
              <a:t>erative</a:t>
            </a:r>
            <a:r>
              <a:rPr lang="en-US" dirty="0"/>
              <a:t> models. </a:t>
            </a:r>
            <a:r>
              <a:rPr lang="en-US" i="1" dirty="0"/>
              <a:t>IEEE Transactions on Visualization and Computer Graphics 24</a:t>
            </a:r>
            <a:r>
              <a:rPr lang="en-US" dirty="0"/>
              <a:t>, 1 (Jan), 77–87. </a:t>
            </a:r>
          </a:p>
          <a:p>
            <a:pPr marL="139700" indent="0" algn="l">
              <a:buNone/>
            </a:pPr>
            <a:r>
              <a:rPr lang="en-US" dirty="0"/>
              <a:t>[8] WANG, J., GOU, L., YANG, H., AND SHEN, H.-W. 2015. </a:t>
            </a:r>
            <a:r>
              <a:rPr lang="en-US" dirty="0" err="1"/>
              <a:t>GANViz</a:t>
            </a:r>
            <a:r>
              <a:rPr lang="en-US" dirty="0"/>
              <a:t>: A Visual Analytics Approach to Un- </a:t>
            </a:r>
            <a:r>
              <a:rPr lang="en-US" dirty="0" err="1"/>
              <a:t>derstand</a:t>
            </a:r>
            <a:r>
              <a:rPr lang="en-US" dirty="0"/>
              <a:t> the Adversarial Game. Tech. rep. </a:t>
            </a:r>
          </a:p>
          <a:p>
            <a:pPr marL="139700" indent="0" algn="l">
              <a:buNone/>
            </a:pPr>
            <a:r>
              <a:rPr lang="en-US" dirty="0"/>
              <a:t>[9] LI, H., XU, Z., TAYLOR, G., AND GOLDSTEIN, T. 2017. Visualizing the loss landscape of neural nets. </a:t>
            </a:r>
            <a:r>
              <a:rPr lang="en-US" i="1" dirty="0" err="1"/>
              <a:t>CoRR</a:t>
            </a:r>
            <a:r>
              <a:rPr lang="en-US" i="1" dirty="0"/>
              <a:t> abs/1712.09913</a:t>
            </a:r>
            <a:r>
              <a:rPr lang="en-US" dirty="0"/>
              <a:t>. </a:t>
            </a:r>
          </a:p>
          <a:p>
            <a:pPr marL="139700" indent="0" algn="l">
              <a:buNone/>
            </a:pPr>
            <a:endParaRPr lang="en-US" dirty="0"/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59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88E37-8AA0-F249-A9AB-A0E8665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397253"/>
            <a:ext cx="7960659" cy="4348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E08790-77B2-BE4D-B658-0B1353ED94E2}"/>
              </a:ext>
            </a:extLst>
          </p:cNvPr>
          <p:cNvSpPr/>
          <p:nvPr/>
        </p:nvSpPr>
        <p:spPr>
          <a:xfrm>
            <a:off x="4380280" y="475447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85681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Multi-Neuron Activation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Yosinski et al. 2015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[3]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9529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Multi-Neuron Activation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Open-Source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Live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Neuron-Wise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Layer-Wise Representation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8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C8242-2405-A246-A1A0-8D3EC10DF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" b="1682"/>
          <a:stretch/>
        </p:blipFill>
        <p:spPr>
          <a:xfrm>
            <a:off x="5720116" y="86683"/>
            <a:ext cx="3377242" cy="4970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8C35F6-ED66-ED48-B1C2-12EDDC8F302E}"/>
              </a:ext>
            </a:extLst>
          </p:cNvPr>
          <p:cNvSpPr/>
          <p:nvPr/>
        </p:nvSpPr>
        <p:spPr>
          <a:xfrm>
            <a:off x="5336678" y="476248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47650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12953-8380-D647-BED9-04C7606D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24809" y="882650"/>
            <a:ext cx="4994303" cy="337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F5EC1-2CD3-A54E-B2A3-C3552C79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0" b="3130"/>
          <a:stretch/>
        </p:blipFill>
        <p:spPr>
          <a:xfrm>
            <a:off x="5336614" y="882650"/>
            <a:ext cx="3582577" cy="337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8F6674-95BB-C744-B9F9-086C8DFA8BAE}"/>
              </a:ext>
            </a:extLst>
          </p:cNvPr>
          <p:cNvSpPr/>
          <p:nvPr/>
        </p:nvSpPr>
        <p:spPr>
          <a:xfrm>
            <a:off x="2530241" y="446025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5694D-53D8-BE43-B69B-E884ECC791A9}"/>
              </a:ext>
            </a:extLst>
          </p:cNvPr>
          <p:cNvSpPr/>
          <p:nvPr/>
        </p:nvSpPr>
        <p:spPr>
          <a:xfrm>
            <a:off x="6936183" y="44814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26580083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</TotalTime>
  <Words>797</Words>
  <Application>Microsoft Macintosh PowerPoint</Application>
  <PresentationFormat>On-screen Show (16:9)</PresentationFormat>
  <Paragraphs>170</Paragraphs>
  <Slides>50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Ubuntu Light</vt:lpstr>
      <vt:lpstr>Arial</vt:lpstr>
      <vt:lpstr>Arvo</vt:lpstr>
      <vt:lpstr>Ubuntu</vt:lpstr>
      <vt:lpstr>Bodoni</vt:lpstr>
      <vt:lpstr>Minimal Charm</vt:lpstr>
      <vt:lpstr>Visualization of Neural Networks</vt:lpstr>
      <vt:lpstr>TensorFlow’s Visualization API</vt:lpstr>
      <vt:lpstr>TensorFlow’s Visualization API</vt:lpstr>
      <vt:lpstr>PowerPoint Presentation</vt:lpstr>
      <vt:lpstr>TensorFlow Playground</vt:lpstr>
      <vt:lpstr>PowerPoint Presentation</vt:lpstr>
      <vt:lpstr>Multi-Neuron Activation Visualization</vt:lpstr>
      <vt:lpstr>Multi-Neuron Activation Visualization</vt:lpstr>
      <vt:lpstr>PowerPoint Presentation</vt:lpstr>
      <vt:lpstr>Regional Relevance Visualization</vt:lpstr>
      <vt:lpstr>Regional Relevance Visualization</vt:lpstr>
      <vt:lpstr>PowerPoint Presentation</vt:lpstr>
      <vt:lpstr>Multifaceted Feature Visualization</vt:lpstr>
      <vt:lpstr>Multifaceted Feature Visualization</vt:lpstr>
      <vt:lpstr>PowerPoint Presentation</vt:lpstr>
      <vt:lpstr>CNNVis</vt:lpstr>
      <vt:lpstr>CNNVis</vt:lpstr>
      <vt:lpstr>PowerPoint Presentation</vt:lpstr>
      <vt:lpstr>Analyzing DGMs</vt:lpstr>
      <vt:lpstr>Analyzing DGMs</vt:lpstr>
      <vt:lpstr>PowerPoint Presentation</vt:lpstr>
      <vt:lpstr>GANViz: Visual Analytics for GANs</vt:lpstr>
      <vt:lpstr>GANZViz’s Features</vt:lpstr>
      <vt:lpstr>PowerPoint Presentation</vt:lpstr>
      <vt:lpstr>PowerPoint Presentation</vt:lpstr>
      <vt:lpstr>Loss Landscapes</vt:lpstr>
      <vt:lpstr>Loss Landscapes</vt:lpstr>
      <vt:lpstr>PowerPoint Presentation</vt:lpstr>
      <vt:lpstr>Comparison</vt:lpstr>
      <vt:lpstr>Categories</vt:lpstr>
      <vt:lpstr>PowerPoint Presentation</vt:lpstr>
      <vt:lpstr>Neural Network Architecture</vt:lpstr>
      <vt:lpstr>Neural Network Edges and Weights</vt:lpstr>
      <vt:lpstr>Convolutional Filters</vt:lpstr>
      <vt:lpstr>Convolutional Filters</vt:lpstr>
      <vt:lpstr>Activations</vt:lpstr>
      <vt:lpstr>Errors and Loss</vt:lpstr>
      <vt:lpstr>Model Metrics</vt:lpstr>
      <vt:lpstr>PowerPoint Presentation</vt:lpstr>
      <vt:lpstr>Node Link Diagrams</vt:lpstr>
      <vt:lpstr>Dimensionality Reduction and Scatter Plots</vt:lpstr>
      <vt:lpstr>Line Charts</vt:lpstr>
      <vt:lpstr>Notable Interactivity</vt:lpstr>
      <vt:lpstr>Feature Visualization</vt:lpstr>
      <vt:lpstr>PowerPoint Presentation</vt:lpstr>
      <vt:lpstr>During Training (Online)</vt:lpstr>
      <vt:lpstr>After Training (Offline)</vt:lpstr>
      <vt:lpstr>Questions?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StudentIn</cp:lastModifiedBy>
  <cp:revision>21</cp:revision>
  <dcterms:modified xsi:type="dcterms:W3CDTF">2019-07-10T11:26:50Z</dcterms:modified>
</cp:coreProperties>
</file>